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6"/>
  </p:notesMasterIdLst>
  <p:sldIdLst>
    <p:sldId id="612" r:id="rId2"/>
    <p:sldId id="616" r:id="rId3"/>
    <p:sldId id="617" r:id="rId4"/>
    <p:sldId id="614" r:id="rId5"/>
  </p:sldIdLst>
  <p:sldSz cx="9144000" cy="6858000" type="screen4x3"/>
  <p:notesSz cx="6797675" cy="992505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44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62543"/>
    <a:srgbClr val="003087"/>
    <a:srgbClr val="6C1827"/>
    <a:srgbClr val="0672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62" autoAdjust="0"/>
    <p:restoredTop sz="95552" autoAdjust="0"/>
  </p:normalViewPr>
  <p:slideViewPr>
    <p:cSldViewPr>
      <p:cViewPr varScale="1">
        <p:scale>
          <a:sx n="92" d="100"/>
          <a:sy n="92" d="100"/>
        </p:scale>
        <p:origin x="-1344" y="-102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5" rIns="91411" bIns="4570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9" y="0"/>
            <a:ext cx="2946400" cy="496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5" rIns="91411" bIns="4570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1" y="4714955"/>
            <a:ext cx="5438775" cy="4465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5" rIns="91411" bIns="457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6735"/>
            <a:ext cx="2946400" cy="496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5" rIns="91411" bIns="4570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9" y="9426735"/>
            <a:ext cx="2946400" cy="496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5" rIns="91411" bIns="4570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9A84EA9-D487-4F06-981E-1838B5534AD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584273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6F084-3CC4-4DA1-AD7C-547274824555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4917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6F084-3CC4-4DA1-AD7C-54727482455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089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6F084-3CC4-4DA1-AD7C-54727482455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089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6F084-3CC4-4DA1-AD7C-547274824555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089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186C3-C8C1-45F0-BB33-B77325E414C4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66854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1487C-25F2-4AB9-A95C-4F781771835B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140231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274BF-A2DF-4D1E-AE1F-8CF8E8036265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778045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58A38-080C-4F6F-9D77-A7371257D7E4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67128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C59D9-44A5-48B8-83D3-8EAA5A76355F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932845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744EC-4359-4DF0-A82C-E43277CD9273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934806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ED42A-3DCA-46EC-8C3F-74D1128E0531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758660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071A4-3668-4787-88E9-E7CD697D51FF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78984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BE3F5-5007-4449-96F5-D5F69D32079F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65725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DD3A4-CE9B-445B-B005-372EACFB83A7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44551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39EE7-61FA-46EB-A93B-40084CDBA0AF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038840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EDF1FAA-2C47-49DC-8726-28429A206B78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microsoft.com/office/2007/relationships/hdphoto" Target="../media/hdphoto2.wdp"/><Relationship Id="rId9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0" y="0"/>
            <a:ext cx="8051941" cy="6858000"/>
          </a:xfrm>
          <a:prstGeom prst="rect">
            <a:avLst/>
          </a:prstGeom>
          <a:gradFill flip="none" rotWithShape="1">
            <a:gsLst>
              <a:gs pos="100000">
                <a:srgbClr val="3897C2"/>
              </a:gs>
              <a:gs pos="38000">
                <a:srgbClr val="003087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latin typeface="Oswald Light" panose="00000400000000000000" pitchFamily="2" charset="-52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DDDDDD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500"/>
                    </a14:imgEffect>
                    <a14:imgEffect>
                      <a14:saturation sat="0"/>
                    </a14:imgEffect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200400"/>
            <a:ext cx="884129" cy="871849"/>
          </a:xfrm>
          <a:prstGeom prst="rect">
            <a:avLst/>
          </a:prstGeom>
          <a:noFill/>
        </p:spPr>
      </p:pic>
      <p:sp>
        <p:nvSpPr>
          <p:cNvPr id="21" name="TextBox 20"/>
          <p:cNvSpPr txBox="1"/>
          <p:nvPr/>
        </p:nvSpPr>
        <p:spPr>
          <a:xfrm>
            <a:off x="1652464" y="3084493"/>
            <a:ext cx="48245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smtClean="0">
                <a:solidFill>
                  <a:schemeClr val="bg1"/>
                </a:solidFill>
                <a:latin typeface="Akrobat SemiBold" pitchFamily="50" charset="-52"/>
              </a:rPr>
              <a:t>Проект Інвестиційної </a:t>
            </a:r>
          </a:p>
          <a:p>
            <a:r>
              <a:rPr lang="ru-RU" sz="2800" smtClean="0">
                <a:solidFill>
                  <a:schemeClr val="bg1"/>
                </a:solidFill>
                <a:latin typeface="Akrobat SemiBold" pitchFamily="50" charset="-52"/>
              </a:rPr>
              <a:t>програми 2018 (зміни</a:t>
            </a:r>
            <a:r>
              <a:rPr lang="ru-RU" sz="2800">
                <a:solidFill>
                  <a:schemeClr val="bg1"/>
                </a:solidFill>
                <a:latin typeface="Akrobat SemiBold" pitchFamily="50" charset="-52"/>
              </a:rPr>
              <a:t>)</a:t>
            </a:r>
          </a:p>
        </p:txBody>
      </p:sp>
      <p:sp>
        <p:nvSpPr>
          <p:cNvPr id="4" name="Капля 3"/>
          <p:cNvSpPr/>
          <p:nvPr/>
        </p:nvSpPr>
        <p:spPr>
          <a:xfrm rot="19086197">
            <a:off x="5714419" y="2044836"/>
            <a:ext cx="3479711" cy="3675326"/>
          </a:xfrm>
          <a:prstGeom prst="teardrop">
            <a:avLst>
              <a:gd name="adj" fmla="val 123253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86400" y="2285978"/>
            <a:ext cx="3733955" cy="3733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5819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8507 0 L 5E-6 0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95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Капля 54"/>
          <p:cNvSpPr/>
          <p:nvPr/>
        </p:nvSpPr>
        <p:spPr>
          <a:xfrm rot="18900000">
            <a:off x="2311675" y="-1282705"/>
            <a:ext cx="4838151" cy="4838151"/>
          </a:xfrm>
          <a:prstGeom prst="teardrop">
            <a:avLst>
              <a:gd name="adj" fmla="val 124423"/>
            </a:avLst>
          </a:prstGeom>
          <a:solidFill>
            <a:srgbClr val="F9F9F9"/>
          </a:solidFill>
          <a:ln>
            <a:noFill/>
          </a:ln>
          <a:effectLst>
            <a:outerShdw blurRad="609600" dist="508000" dir="5400000" sx="1000" sy="1000" algn="ctr" rotWithShape="0">
              <a:schemeClr val="tx1">
                <a:lumMod val="95000"/>
                <a:lumOff val="5000"/>
                <a:alpha val="7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latin typeface="Akrobat ExtraBold" pitchFamily="50" charset="-52"/>
            </a:endParaRPr>
          </a:p>
        </p:txBody>
      </p:sp>
      <p:sp>
        <p:nvSpPr>
          <p:cNvPr id="61" name="Капля 60"/>
          <p:cNvSpPr/>
          <p:nvPr/>
        </p:nvSpPr>
        <p:spPr>
          <a:xfrm rot="18900000">
            <a:off x="5732764" y="3579431"/>
            <a:ext cx="4838151" cy="4838151"/>
          </a:xfrm>
          <a:prstGeom prst="teardrop">
            <a:avLst>
              <a:gd name="adj" fmla="val 124423"/>
            </a:avLst>
          </a:prstGeom>
          <a:solidFill>
            <a:srgbClr val="F9F9F9"/>
          </a:solidFill>
          <a:ln>
            <a:noFill/>
          </a:ln>
          <a:effectLst>
            <a:outerShdw blurRad="609600" dist="508000" dir="5400000" sx="1000" sy="1000" algn="ctr" rotWithShape="0">
              <a:schemeClr val="tx1">
                <a:lumMod val="95000"/>
                <a:lumOff val="5000"/>
                <a:alpha val="7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latin typeface="Akrobat ExtraBold" pitchFamily="50" charset="-52"/>
            </a:endParaRPr>
          </a:p>
        </p:txBody>
      </p:sp>
      <p:sp>
        <p:nvSpPr>
          <p:cNvPr id="62" name="Капля 61"/>
          <p:cNvSpPr/>
          <p:nvPr/>
        </p:nvSpPr>
        <p:spPr>
          <a:xfrm rot="18900000">
            <a:off x="-1162269" y="3579431"/>
            <a:ext cx="4838151" cy="4838151"/>
          </a:xfrm>
          <a:prstGeom prst="teardrop">
            <a:avLst>
              <a:gd name="adj" fmla="val 124423"/>
            </a:avLst>
          </a:prstGeom>
          <a:solidFill>
            <a:srgbClr val="F9F9F9"/>
          </a:solidFill>
          <a:ln>
            <a:noFill/>
          </a:ln>
          <a:effectLst>
            <a:outerShdw blurRad="609600" dist="508000" dir="5400000" sx="1000" sy="1000" algn="ctr" rotWithShape="0">
              <a:schemeClr val="tx1">
                <a:lumMod val="95000"/>
                <a:lumOff val="5000"/>
                <a:alpha val="7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latin typeface="Akrobat ExtraBold" pitchFamily="50" charset="-52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-1" y="0"/>
            <a:ext cx="9144001" cy="908720"/>
          </a:xfrm>
          <a:prstGeom prst="rect">
            <a:avLst/>
          </a:prstGeom>
          <a:gradFill flip="none" rotWithShape="1">
            <a:gsLst>
              <a:gs pos="100000">
                <a:srgbClr val="3897C2"/>
              </a:gs>
              <a:gs pos="38000">
                <a:srgbClr val="003087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latin typeface="Akrobat ExtraBold" pitchFamily="50" charset="-52"/>
            </a:endParaRPr>
          </a:p>
        </p:txBody>
      </p:sp>
      <p:pic>
        <p:nvPicPr>
          <p:cNvPr id="80" name="Рисунок 79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DDDDDD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500"/>
                    </a14:imgEffect>
                    <a14:imgEffect>
                      <a14:saturation sat="0"/>
                    </a14:imgEffect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890" y="266702"/>
            <a:ext cx="369380" cy="364250"/>
          </a:xfrm>
          <a:prstGeom prst="rect">
            <a:avLst/>
          </a:prstGeom>
          <a:noFill/>
        </p:spPr>
      </p:pic>
      <p:sp>
        <p:nvSpPr>
          <p:cNvPr id="81" name="TextBox 80"/>
          <p:cNvSpPr txBox="1"/>
          <p:nvPr/>
        </p:nvSpPr>
        <p:spPr>
          <a:xfrm>
            <a:off x="718394" y="243643"/>
            <a:ext cx="6181444" cy="41036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uk-UA" sz="1600" dirty="0" err="1" smtClean="0">
                <a:solidFill>
                  <a:schemeClr val="bg1"/>
                </a:solidFill>
                <a:latin typeface="Akrobat ExtraBold" pitchFamily="50" charset="-52"/>
                <a:cs typeface="Gotham Pro Black" panose="02000903040000020004" pitchFamily="50" charset="0"/>
              </a:rPr>
              <a:t>ПрАТ</a:t>
            </a:r>
            <a:r>
              <a:rPr lang="uk-UA" sz="1600" dirty="0" smtClean="0">
                <a:solidFill>
                  <a:schemeClr val="bg1"/>
                </a:solidFill>
                <a:latin typeface="Akrobat ExtraBold" pitchFamily="50" charset="-52"/>
                <a:cs typeface="Gotham Pro Black" panose="02000903040000020004" pitchFamily="50" charset="0"/>
              </a:rPr>
              <a:t> “АК </a:t>
            </a:r>
            <a:r>
              <a:rPr lang="uk-UA" sz="1600" dirty="0" err="1" smtClean="0">
                <a:solidFill>
                  <a:schemeClr val="bg1"/>
                </a:solidFill>
                <a:latin typeface="Akrobat ExtraBold" pitchFamily="50" charset="-52"/>
                <a:cs typeface="Gotham Pro Black" panose="02000903040000020004" pitchFamily="50" charset="0"/>
              </a:rPr>
              <a:t>“Київводоканал”</a:t>
            </a:r>
            <a:endParaRPr lang="uk-UA" sz="1600" dirty="0" smtClean="0">
              <a:solidFill>
                <a:schemeClr val="bg1"/>
              </a:solidFill>
              <a:latin typeface="Akrobat ExtraBold" pitchFamily="50" charset="-52"/>
              <a:cs typeface="Gotham Pro Black" panose="02000903040000020004" pitchFamily="50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6200" y="762000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>
                <a:solidFill>
                  <a:srgbClr val="002060"/>
                </a:solidFill>
                <a:latin typeface="Akrobat ExtraBold" pitchFamily="50" charset="-52"/>
              </a:rPr>
              <a:t/>
            </a:r>
            <a:br>
              <a:rPr lang="ru-RU" sz="2400" b="1">
                <a:solidFill>
                  <a:srgbClr val="002060"/>
                </a:solidFill>
                <a:latin typeface="Akrobat ExtraBold" pitchFamily="50" charset="-52"/>
              </a:rPr>
            </a:br>
            <a:r>
              <a:rPr lang="ru-RU" sz="3200" b="1">
                <a:solidFill>
                  <a:srgbClr val="0070C0"/>
                </a:solidFill>
                <a:latin typeface="Akrobat ExtraBold" pitchFamily="50" charset="-52"/>
              </a:rPr>
              <a:t>Інвестиційна </a:t>
            </a:r>
            <a:r>
              <a:rPr lang="ru-RU" sz="3200" b="1" smtClean="0">
                <a:solidFill>
                  <a:srgbClr val="0070C0"/>
                </a:solidFill>
                <a:latin typeface="Akrobat ExtraBold" pitchFamily="50" charset="-52"/>
              </a:rPr>
              <a:t>програма </a:t>
            </a:r>
            <a:r>
              <a:rPr lang="ru-RU" sz="3200" b="1">
                <a:solidFill>
                  <a:srgbClr val="0070C0"/>
                </a:solidFill>
                <a:latin typeface="Akrobat ExtraBold" pitchFamily="50" charset="-52"/>
              </a:rPr>
              <a:t>на 2018 рік (зі змінами) </a:t>
            </a:r>
            <a:endParaRPr lang="ru-RU" sz="3200" b="1" smtClean="0">
              <a:solidFill>
                <a:srgbClr val="0070C0"/>
              </a:solidFill>
              <a:latin typeface="Akrobat ExtraBold" pitchFamily="50" charset="-52"/>
            </a:endParaRPr>
          </a:p>
          <a:p>
            <a:pPr algn="ctr"/>
            <a:r>
              <a:rPr lang="ru-RU" sz="2400" b="1" smtClean="0">
                <a:solidFill>
                  <a:srgbClr val="002060"/>
                </a:solidFill>
                <a:latin typeface="Akrobat Bold" pitchFamily="50" charset="-52"/>
              </a:rPr>
              <a:t>розроблена </a:t>
            </a:r>
            <a:r>
              <a:rPr lang="ru-RU" sz="3200" b="1" smtClean="0">
                <a:solidFill>
                  <a:srgbClr val="00B050"/>
                </a:solidFill>
                <a:latin typeface="Akrobat Bold" pitchFamily="50" charset="-52"/>
              </a:rPr>
              <a:t>в </a:t>
            </a:r>
            <a:r>
              <a:rPr lang="ru-RU" sz="3200" b="1">
                <a:solidFill>
                  <a:srgbClr val="00B050"/>
                </a:solidFill>
                <a:latin typeface="Akrobat Bold" pitchFamily="50" charset="-52"/>
              </a:rPr>
              <a:t>ліміті </a:t>
            </a:r>
            <a:r>
              <a:rPr lang="ru-RU" sz="2400" b="1">
                <a:solidFill>
                  <a:srgbClr val="002060"/>
                </a:solidFill>
                <a:latin typeface="Akrobat Bold" pitchFamily="50" charset="-52"/>
              </a:rPr>
              <a:t>Інвестиційної програми на 2018 рік, </a:t>
            </a:r>
            <a:endParaRPr lang="ru-RU" sz="2400" b="1" smtClean="0">
              <a:solidFill>
                <a:srgbClr val="002060"/>
              </a:solidFill>
              <a:latin typeface="Akrobat Bold" pitchFamily="50" charset="-52"/>
            </a:endParaRPr>
          </a:p>
          <a:p>
            <a:pPr algn="ctr"/>
            <a:r>
              <a:rPr lang="ru-RU" sz="2400" b="1" smtClean="0">
                <a:solidFill>
                  <a:srgbClr val="002060"/>
                </a:solidFill>
                <a:latin typeface="Akrobat Bold" pitchFamily="50" charset="-52"/>
              </a:rPr>
              <a:t>затвердженої постановою </a:t>
            </a:r>
            <a:r>
              <a:rPr lang="ru-RU" sz="2400" b="1">
                <a:solidFill>
                  <a:srgbClr val="002060"/>
                </a:solidFill>
                <a:latin typeface="Akrobat Bold" pitchFamily="50" charset="-52"/>
              </a:rPr>
              <a:t>Національної комісії, </a:t>
            </a:r>
            <a:r>
              <a:rPr lang="ru-RU" sz="2400" b="1" smtClean="0">
                <a:solidFill>
                  <a:srgbClr val="002060"/>
                </a:solidFill>
                <a:latin typeface="Akrobat Bold" pitchFamily="50" charset="-52"/>
              </a:rPr>
              <a:t>що </a:t>
            </a:r>
            <a:r>
              <a:rPr lang="ru-RU" sz="2400" b="1">
                <a:solidFill>
                  <a:srgbClr val="002060"/>
                </a:solidFill>
                <a:latin typeface="Akrobat Bold" pitchFamily="50" charset="-52"/>
              </a:rPr>
              <a:t>здійснює </a:t>
            </a:r>
            <a:endParaRPr lang="ru-RU" sz="2400" b="1" smtClean="0">
              <a:solidFill>
                <a:srgbClr val="002060"/>
              </a:solidFill>
              <a:latin typeface="Akrobat Bold" pitchFamily="50" charset="-52"/>
            </a:endParaRPr>
          </a:p>
          <a:p>
            <a:pPr algn="ctr"/>
            <a:r>
              <a:rPr lang="ru-RU" sz="2400" b="1" smtClean="0">
                <a:solidFill>
                  <a:srgbClr val="002060"/>
                </a:solidFill>
                <a:latin typeface="Akrobat Bold" pitchFamily="50" charset="-52"/>
              </a:rPr>
              <a:t>державне </a:t>
            </a:r>
            <a:r>
              <a:rPr lang="ru-RU" sz="2400" b="1">
                <a:solidFill>
                  <a:srgbClr val="002060"/>
                </a:solidFill>
                <a:latin typeface="Akrobat Bold" pitchFamily="50" charset="-52"/>
              </a:rPr>
              <a:t>регулювання </a:t>
            </a:r>
            <a:r>
              <a:rPr lang="ru-RU" sz="2400" b="1" smtClean="0">
                <a:solidFill>
                  <a:srgbClr val="002060"/>
                </a:solidFill>
                <a:latin typeface="Akrobat Bold" pitchFamily="50" charset="-52"/>
              </a:rPr>
              <a:t>у </a:t>
            </a:r>
            <a:r>
              <a:rPr lang="ru-RU" sz="2400" b="1">
                <a:solidFill>
                  <a:srgbClr val="002060"/>
                </a:solidFill>
                <a:latin typeface="Akrobat Bold" pitchFamily="50" charset="-52"/>
              </a:rPr>
              <a:t>сферах енергетики </a:t>
            </a:r>
            <a:endParaRPr lang="ru-RU" sz="2400" b="1" smtClean="0">
              <a:solidFill>
                <a:srgbClr val="002060"/>
              </a:solidFill>
              <a:latin typeface="Akrobat Bold" pitchFamily="50" charset="-52"/>
            </a:endParaRPr>
          </a:p>
          <a:p>
            <a:pPr algn="ctr"/>
            <a:r>
              <a:rPr lang="ru-RU" sz="2400" b="1" smtClean="0">
                <a:solidFill>
                  <a:srgbClr val="002060"/>
                </a:solidFill>
                <a:latin typeface="Akrobat Bold" pitchFamily="50" charset="-52"/>
              </a:rPr>
              <a:t>та </a:t>
            </a:r>
            <a:r>
              <a:rPr lang="ru-RU" sz="2400" b="1">
                <a:solidFill>
                  <a:srgbClr val="002060"/>
                </a:solidFill>
                <a:latin typeface="Akrobat Bold" pitchFamily="50" charset="-52"/>
              </a:rPr>
              <a:t>комунальних послуг </a:t>
            </a:r>
            <a:r>
              <a:rPr lang="ru-RU" sz="2400" b="1" smtClean="0">
                <a:solidFill>
                  <a:srgbClr val="002060"/>
                </a:solidFill>
                <a:latin typeface="Akrobat Bold" pitchFamily="50" charset="-52"/>
              </a:rPr>
              <a:t>від </a:t>
            </a:r>
            <a:r>
              <a:rPr lang="ru-RU" sz="2400" b="1">
                <a:solidFill>
                  <a:srgbClr val="002060"/>
                </a:solidFill>
                <a:latin typeface="Akrobat Bold" pitchFamily="50" charset="-52"/>
              </a:rPr>
              <a:t>21.06.2018 № 542</a:t>
            </a:r>
          </a:p>
        </p:txBody>
      </p:sp>
      <p:pic>
        <p:nvPicPr>
          <p:cNvPr id="16" name="Объект 8"/>
          <p:cNvPicPr>
            <a:picLocks noGrp="1" noChangeAspect="1"/>
          </p:cNvPicPr>
          <p:nvPr>
            <p:ph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126" y="5155636"/>
            <a:ext cx="838200" cy="838200"/>
          </a:xfr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058" y="5155636"/>
            <a:ext cx="838200" cy="83820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498149" y="5301490"/>
            <a:ext cx="231185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600" dirty="0" smtClean="0">
                <a:solidFill>
                  <a:srgbClr val="0070C0"/>
                </a:solidFill>
                <a:latin typeface="Akrobat ExtraBold" pitchFamily="50" charset="-52"/>
              </a:rPr>
              <a:t>Водопостачання</a:t>
            </a:r>
            <a:endParaRPr lang="ru-RU" sz="2600" dirty="0">
              <a:solidFill>
                <a:srgbClr val="0070C0"/>
              </a:solidFill>
              <a:latin typeface="Akrobat ExtraBold" pitchFamily="50" charset="-5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29206" y="5324060"/>
            <a:ext cx="228139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600" dirty="0" smtClean="0">
                <a:solidFill>
                  <a:srgbClr val="0070C0"/>
                </a:solidFill>
                <a:latin typeface="Akrobat ExtraBold" pitchFamily="50" charset="-52"/>
              </a:rPr>
              <a:t>Водовідведення</a:t>
            </a:r>
            <a:endParaRPr lang="ru-RU" sz="2600" dirty="0">
              <a:solidFill>
                <a:srgbClr val="0070C0"/>
              </a:solidFill>
              <a:latin typeface="Akrobat ExtraBold" pitchFamily="50" charset="-52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269549" y="5867400"/>
            <a:ext cx="19992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smtClean="0">
                <a:solidFill>
                  <a:srgbClr val="00B050"/>
                </a:solidFill>
                <a:latin typeface="Akrobat ExtraBold" pitchFamily="50" charset="-52"/>
              </a:rPr>
              <a:t>75</a:t>
            </a:r>
            <a:r>
              <a:rPr lang="en-US" sz="4000" b="1" smtClean="0">
                <a:solidFill>
                  <a:srgbClr val="00B050"/>
                </a:solidFill>
                <a:latin typeface="Akrobat ExtraBold" pitchFamily="50" charset="-52"/>
              </a:rPr>
              <a:t>,</a:t>
            </a:r>
            <a:r>
              <a:rPr lang="uk-UA" sz="4000" b="1" smtClean="0">
                <a:solidFill>
                  <a:srgbClr val="00B050"/>
                </a:solidFill>
                <a:latin typeface="Akrobat ExtraBold" pitchFamily="50" charset="-52"/>
              </a:rPr>
              <a:t>1</a:t>
            </a:r>
            <a:r>
              <a:rPr lang="uk-UA" sz="2800" b="1" smtClean="0">
                <a:solidFill>
                  <a:srgbClr val="00B050"/>
                </a:solidFill>
                <a:latin typeface="Akrobat ExtraBold" pitchFamily="50" charset="-52"/>
              </a:rPr>
              <a:t> </a:t>
            </a:r>
            <a:r>
              <a:rPr lang="uk-UA" sz="2800" b="1" dirty="0" smtClean="0">
                <a:solidFill>
                  <a:srgbClr val="00B050"/>
                </a:solidFill>
                <a:latin typeface="Akrobat ExtraBold" pitchFamily="50" charset="-52"/>
              </a:rPr>
              <a:t>млн грн</a:t>
            </a:r>
            <a:endParaRPr lang="ru-RU" sz="2800" b="1" dirty="0">
              <a:solidFill>
                <a:srgbClr val="00B050"/>
              </a:solidFill>
              <a:latin typeface="Akrobat ExtraBold" pitchFamily="50" charset="-5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172200" y="5867400"/>
            <a:ext cx="22733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smtClean="0">
                <a:solidFill>
                  <a:srgbClr val="00B050"/>
                </a:solidFill>
                <a:latin typeface="Akrobat ExtraBold" pitchFamily="50" charset="-52"/>
              </a:rPr>
              <a:t>155</a:t>
            </a:r>
            <a:r>
              <a:rPr lang="en-US" sz="4000" b="1" smtClean="0">
                <a:solidFill>
                  <a:srgbClr val="00B050"/>
                </a:solidFill>
                <a:latin typeface="Akrobat ExtraBold" pitchFamily="50" charset="-52"/>
              </a:rPr>
              <a:t>,</a:t>
            </a:r>
            <a:r>
              <a:rPr lang="uk-UA" sz="4000" b="1" smtClean="0">
                <a:solidFill>
                  <a:srgbClr val="00B050"/>
                </a:solidFill>
                <a:latin typeface="Akrobat ExtraBold" pitchFamily="50" charset="-52"/>
              </a:rPr>
              <a:t>8</a:t>
            </a:r>
            <a:r>
              <a:rPr lang="uk-UA" sz="2800" b="1" smtClean="0">
                <a:solidFill>
                  <a:srgbClr val="00B050"/>
                </a:solidFill>
                <a:latin typeface="Akrobat ExtraBold" pitchFamily="50" charset="-52"/>
              </a:rPr>
              <a:t> </a:t>
            </a:r>
            <a:r>
              <a:rPr lang="uk-UA" sz="2800" b="1" dirty="0" smtClean="0">
                <a:solidFill>
                  <a:srgbClr val="00B050"/>
                </a:solidFill>
                <a:latin typeface="Akrobat ExtraBold" pitchFamily="50" charset="-52"/>
              </a:rPr>
              <a:t>млн грн</a:t>
            </a:r>
            <a:endParaRPr lang="ru-RU" sz="2800" b="1" dirty="0">
              <a:solidFill>
                <a:srgbClr val="00B050"/>
              </a:solidFill>
              <a:latin typeface="Akrobat ExtraBold" pitchFamily="50" charset="-52"/>
            </a:endParaRPr>
          </a:p>
        </p:txBody>
      </p:sp>
      <p:sp>
        <p:nvSpPr>
          <p:cNvPr id="24" name="Капля 23"/>
          <p:cNvSpPr/>
          <p:nvPr/>
        </p:nvSpPr>
        <p:spPr>
          <a:xfrm rot="18801725">
            <a:off x="3588135" y="3823614"/>
            <a:ext cx="1783553" cy="1835446"/>
          </a:xfrm>
          <a:prstGeom prst="teardrop">
            <a:avLst>
              <a:gd name="adj" fmla="val 116627"/>
            </a:avLst>
          </a:prstGeom>
          <a:solidFill>
            <a:srgbClr val="003087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krobat ExtraBold" pitchFamily="50" charset="-52"/>
            </a:endParaRPr>
          </a:p>
        </p:txBody>
      </p:sp>
      <p:sp>
        <p:nvSpPr>
          <p:cNvPr id="25" name="Заголовок 1"/>
          <p:cNvSpPr>
            <a:spLocks noGrp="1"/>
          </p:cNvSpPr>
          <p:nvPr>
            <p:ph type="title"/>
          </p:nvPr>
        </p:nvSpPr>
        <p:spPr>
          <a:xfrm>
            <a:off x="3200400" y="4267200"/>
            <a:ext cx="2514599" cy="838200"/>
          </a:xfrm>
        </p:spPr>
        <p:txBody>
          <a:bodyPr/>
          <a:lstStyle/>
          <a:p>
            <a:r>
              <a:rPr lang="en-US" sz="3600" b="1">
                <a:solidFill>
                  <a:schemeClr val="bg1"/>
                </a:solidFill>
                <a:latin typeface="Akrobat ExtraBold" pitchFamily="50" charset="-52"/>
                <a:cs typeface="Arial" panose="020B0604020202020204" pitchFamily="34" charset="0"/>
              </a:rPr>
              <a:t>230,9</a:t>
            </a:r>
            <a:r>
              <a:rPr lang="uk-UA" sz="2800" b="1" dirty="0" smtClean="0">
                <a:solidFill>
                  <a:schemeClr val="bg1"/>
                </a:solidFill>
                <a:latin typeface="Akrobat ExtraBold" pitchFamily="50" charset="-52"/>
                <a:cs typeface="Arial" panose="020B0604020202020204" pitchFamily="34" charset="0"/>
              </a:rPr>
              <a:t/>
            </a:r>
            <a:br>
              <a:rPr lang="uk-UA" sz="2800" b="1" dirty="0" smtClean="0">
                <a:solidFill>
                  <a:schemeClr val="bg1"/>
                </a:solidFill>
                <a:latin typeface="Akrobat ExtraBold" pitchFamily="50" charset="-52"/>
                <a:cs typeface="Arial" panose="020B0604020202020204" pitchFamily="34" charset="0"/>
              </a:rPr>
            </a:br>
            <a:r>
              <a:rPr lang="uk-UA" sz="2800" b="1" dirty="0" smtClean="0">
                <a:solidFill>
                  <a:schemeClr val="bg1"/>
                </a:solidFill>
                <a:latin typeface="Akrobat ExtraBold" pitchFamily="50" charset="-52"/>
                <a:cs typeface="Arial" panose="020B0604020202020204" pitchFamily="34" charset="0"/>
              </a:rPr>
              <a:t>млн грн</a:t>
            </a:r>
            <a:endParaRPr lang="ru-RU" sz="2800" b="1" dirty="0">
              <a:solidFill>
                <a:schemeClr val="bg1"/>
              </a:solidFill>
              <a:latin typeface="Akrobat ExtraBold" pitchFamily="50" charset="-52"/>
              <a:cs typeface="Arial" panose="020B0604020202020204" pitchFamily="34" charset="0"/>
            </a:endParaRPr>
          </a:p>
        </p:txBody>
      </p:sp>
      <p:sp>
        <p:nvSpPr>
          <p:cNvPr id="26" name="Frame 2"/>
          <p:cNvSpPr/>
          <p:nvPr/>
        </p:nvSpPr>
        <p:spPr>
          <a:xfrm rot="18900000">
            <a:off x="1691721" y="4062974"/>
            <a:ext cx="997326" cy="997326"/>
          </a:xfrm>
          <a:prstGeom prst="frame">
            <a:avLst>
              <a:gd name="adj1" fmla="val 5512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7" name="Frame 2"/>
          <p:cNvSpPr/>
          <p:nvPr/>
        </p:nvSpPr>
        <p:spPr>
          <a:xfrm rot="18900000">
            <a:off x="6302553" y="4059170"/>
            <a:ext cx="997326" cy="997326"/>
          </a:xfrm>
          <a:prstGeom prst="frame">
            <a:avLst>
              <a:gd name="adj1" fmla="val 5512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2" name="Frame 2"/>
          <p:cNvSpPr/>
          <p:nvPr/>
        </p:nvSpPr>
        <p:spPr>
          <a:xfrm rot="18900000">
            <a:off x="4208635" y="5994390"/>
            <a:ext cx="613161" cy="613161"/>
          </a:xfrm>
          <a:prstGeom prst="frame">
            <a:avLst>
              <a:gd name="adj1" fmla="val 5512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92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500"/>
                            </p:stCondLst>
                            <p:childTnLst>
                              <p:par>
                                <p:cTn id="6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1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1" dur="7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2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1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4" dur="7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61" grpId="0" animBg="1"/>
      <p:bldP spid="62" grpId="0" animBg="1"/>
      <p:bldP spid="18" grpId="0"/>
      <p:bldP spid="20" grpId="0"/>
      <p:bldP spid="21" grpId="0"/>
      <p:bldP spid="22" grpId="0"/>
      <p:bldP spid="22" grpId="1"/>
      <p:bldP spid="23" grpId="0"/>
      <p:bldP spid="23" grpId="1"/>
      <p:bldP spid="24" grpId="0" animBg="1"/>
      <p:bldP spid="25" grpId="0"/>
      <p:bldP spid="26" grpId="0" animBg="1"/>
      <p:bldP spid="27" grpId="0" animBg="1"/>
      <p:bldP spid="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Капля 54"/>
          <p:cNvSpPr/>
          <p:nvPr/>
        </p:nvSpPr>
        <p:spPr>
          <a:xfrm rot="18900000">
            <a:off x="2311675" y="-1282705"/>
            <a:ext cx="4838151" cy="4838151"/>
          </a:xfrm>
          <a:prstGeom prst="teardrop">
            <a:avLst>
              <a:gd name="adj" fmla="val 124423"/>
            </a:avLst>
          </a:prstGeom>
          <a:solidFill>
            <a:srgbClr val="F9F9F9"/>
          </a:solidFill>
          <a:ln>
            <a:noFill/>
          </a:ln>
          <a:effectLst>
            <a:outerShdw blurRad="609600" dist="508000" dir="5400000" sx="1000" sy="1000" algn="ctr" rotWithShape="0">
              <a:schemeClr val="tx1">
                <a:lumMod val="95000"/>
                <a:lumOff val="5000"/>
                <a:alpha val="7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latin typeface="Akrobat ExtraBold" pitchFamily="50" charset="-52"/>
            </a:endParaRPr>
          </a:p>
        </p:txBody>
      </p:sp>
      <p:sp>
        <p:nvSpPr>
          <p:cNvPr id="61" name="Капля 60"/>
          <p:cNvSpPr/>
          <p:nvPr/>
        </p:nvSpPr>
        <p:spPr>
          <a:xfrm rot="18900000">
            <a:off x="5732764" y="3579431"/>
            <a:ext cx="4838151" cy="4838151"/>
          </a:xfrm>
          <a:prstGeom prst="teardrop">
            <a:avLst>
              <a:gd name="adj" fmla="val 124423"/>
            </a:avLst>
          </a:prstGeom>
          <a:solidFill>
            <a:srgbClr val="F9F9F9"/>
          </a:solidFill>
          <a:ln>
            <a:noFill/>
          </a:ln>
          <a:effectLst>
            <a:outerShdw blurRad="609600" dist="508000" dir="5400000" sx="1000" sy="1000" algn="ctr" rotWithShape="0">
              <a:schemeClr val="tx1">
                <a:lumMod val="95000"/>
                <a:lumOff val="5000"/>
                <a:alpha val="7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latin typeface="Akrobat ExtraBold" pitchFamily="50" charset="-52"/>
            </a:endParaRPr>
          </a:p>
        </p:txBody>
      </p:sp>
      <p:sp>
        <p:nvSpPr>
          <p:cNvPr id="62" name="Капля 61"/>
          <p:cNvSpPr/>
          <p:nvPr/>
        </p:nvSpPr>
        <p:spPr>
          <a:xfrm rot="18900000">
            <a:off x="-1162269" y="3579431"/>
            <a:ext cx="4838151" cy="4838151"/>
          </a:xfrm>
          <a:prstGeom prst="teardrop">
            <a:avLst>
              <a:gd name="adj" fmla="val 124423"/>
            </a:avLst>
          </a:prstGeom>
          <a:solidFill>
            <a:srgbClr val="F9F9F9"/>
          </a:solidFill>
          <a:ln>
            <a:noFill/>
          </a:ln>
          <a:effectLst>
            <a:outerShdw blurRad="609600" dist="508000" dir="5400000" sx="1000" sy="1000" algn="ctr" rotWithShape="0">
              <a:schemeClr val="tx1">
                <a:lumMod val="95000"/>
                <a:lumOff val="5000"/>
                <a:alpha val="7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latin typeface="Akrobat ExtraBold" pitchFamily="50" charset="-52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-1" y="0"/>
            <a:ext cx="9144001" cy="908720"/>
          </a:xfrm>
          <a:prstGeom prst="rect">
            <a:avLst/>
          </a:prstGeom>
          <a:gradFill flip="none" rotWithShape="1">
            <a:gsLst>
              <a:gs pos="100000">
                <a:srgbClr val="3897C2"/>
              </a:gs>
              <a:gs pos="38000">
                <a:srgbClr val="003087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latin typeface="Akrobat ExtraBold" pitchFamily="50" charset="-52"/>
            </a:endParaRPr>
          </a:p>
        </p:txBody>
      </p:sp>
      <p:pic>
        <p:nvPicPr>
          <p:cNvPr id="80" name="Рисунок 79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DDDDDD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500"/>
                    </a14:imgEffect>
                    <a14:imgEffect>
                      <a14:saturation sat="0"/>
                    </a14:imgEffect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890" y="266702"/>
            <a:ext cx="369380" cy="364250"/>
          </a:xfrm>
          <a:prstGeom prst="rect">
            <a:avLst/>
          </a:prstGeom>
          <a:noFill/>
        </p:spPr>
      </p:pic>
      <p:sp>
        <p:nvSpPr>
          <p:cNvPr id="81" name="TextBox 80"/>
          <p:cNvSpPr txBox="1"/>
          <p:nvPr/>
        </p:nvSpPr>
        <p:spPr>
          <a:xfrm>
            <a:off x="718394" y="243643"/>
            <a:ext cx="6181444" cy="41036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uk-UA" sz="1600" dirty="0" err="1" smtClean="0">
                <a:solidFill>
                  <a:schemeClr val="bg1"/>
                </a:solidFill>
                <a:latin typeface="Akrobat ExtraBold" pitchFamily="50" charset="-52"/>
                <a:cs typeface="Gotham Pro Black" panose="02000903040000020004" pitchFamily="50" charset="0"/>
              </a:rPr>
              <a:t>ПрАТ</a:t>
            </a:r>
            <a:r>
              <a:rPr lang="uk-UA" sz="1600" dirty="0" smtClean="0">
                <a:solidFill>
                  <a:schemeClr val="bg1"/>
                </a:solidFill>
                <a:latin typeface="Akrobat ExtraBold" pitchFamily="50" charset="-52"/>
                <a:cs typeface="Gotham Pro Black" panose="02000903040000020004" pitchFamily="50" charset="0"/>
              </a:rPr>
              <a:t> “АК </a:t>
            </a:r>
            <a:r>
              <a:rPr lang="uk-UA" sz="1600" dirty="0" err="1" smtClean="0">
                <a:solidFill>
                  <a:schemeClr val="bg1"/>
                </a:solidFill>
                <a:latin typeface="Akrobat ExtraBold" pitchFamily="50" charset="-52"/>
                <a:cs typeface="Gotham Pro Black" panose="02000903040000020004" pitchFamily="50" charset="0"/>
              </a:rPr>
              <a:t>“Київводоканал”</a:t>
            </a:r>
            <a:endParaRPr lang="uk-UA" sz="1600" dirty="0" smtClean="0">
              <a:solidFill>
                <a:schemeClr val="bg1"/>
              </a:solidFill>
              <a:latin typeface="Akrobat ExtraBold" pitchFamily="50" charset="-52"/>
              <a:cs typeface="Gotham Pro Black" panose="02000903040000020004" pitchFamily="50" charset="0"/>
            </a:endParaRPr>
          </a:p>
        </p:txBody>
      </p:sp>
      <p:pic>
        <p:nvPicPr>
          <p:cNvPr id="41" name="Рисунок 40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09"/>
          <a:stretch/>
        </p:blipFill>
        <p:spPr>
          <a:xfrm>
            <a:off x="967148" y="4043945"/>
            <a:ext cx="2995252" cy="243305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5" name="Прямоугольник 14"/>
          <p:cNvSpPr/>
          <p:nvPr/>
        </p:nvSpPr>
        <p:spPr>
          <a:xfrm>
            <a:off x="762000" y="1088648"/>
            <a:ext cx="8153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altLang="ru-RU" sz="3200" b="1" smtClean="0">
                <a:solidFill>
                  <a:srgbClr val="0070C0"/>
                </a:solidFill>
                <a:latin typeface="Akrobat ExtraBold" pitchFamily="50" charset="-52"/>
                <a:cs typeface="Arial" panose="020B0604020202020204" pitchFamily="34" charset="0"/>
              </a:rPr>
              <a:t>16,3 млн </a:t>
            </a:r>
            <a:r>
              <a:rPr lang="uk-UA" altLang="ru-RU" sz="3200" b="1">
                <a:solidFill>
                  <a:srgbClr val="0070C0"/>
                </a:solidFill>
                <a:latin typeface="Akrobat ExtraBold" pitchFamily="50" charset="-52"/>
                <a:cs typeface="Arial" panose="020B0604020202020204" pitchFamily="34" charset="0"/>
              </a:rPr>
              <a:t>грн </a:t>
            </a:r>
            <a:r>
              <a:rPr lang="uk-UA" altLang="ru-RU" sz="2000" b="1" smtClean="0">
                <a:latin typeface="Akrobat ExtraBold" pitchFamily="50" charset="-52"/>
                <a:cs typeface="Arial" panose="020B0604020202020204" pitchFamily="34" charset="0"/>
              </a:rPr>
              <a:t>– вивільнено коштів по напрямку «Капітальне будівництво» </a:t>
            </a:r>
            <a:r>
              <a:rPr lang="ru-RU" altLang="ru-RU" sz="2000" b="1">
                <a:latin typeface="Akrobat ExtraBold" pitchFamily="50" charset="-52"/>
                <a:cs typeface="Arial" panose="020B0604020202020204" pitchFamily="34" charset="0"/>
              </a:rPr>
              <a:t>за результатами проведення тендерних процедур та укладених </a:t>
            </a:r>
            <a:r>
              <a:rPr lang="ru-RU" altLang="ru-RU" sz="2000" b="1" smtClean="0">
                <a:latin typeface="Akrobat ExtraBold" pitchFamily="50" charset="-52"/>
                <a:cs typeface="Arial" panose="020B0604020202020204" pitchFamily="34" charset="0"/>
              </a:rPr>
              <a:t>договорів, </a:t>
            </a:r>
          </a:p>
          <a:p>
            <a:r>
              <a:rPr lang="ru-RU" altLang="ru-RU" sz="2000" b="1" smtClean="0">
                <a:latin typeface="Akrobat ExtraBold" pitchFamily="50" charset="-52"/>
                <a:cs typeface="Arial" panose="020B0604020202020204" pitchFamily="34" charset="0"/>
              </a:rPr>
              <a:t>що направлено на:</a:t>
            </a:r>
            <a:endParaRPr lang="ru-RU" sz="2000">
              <a:latin typeface="Akrobat ExtraBold" pitchFamily="50" charset="-52"/>
            </a:endParaRPr>
          </a:p>
        </p:txBody>
      </p:sp>
      <p:sp>
        <p:nvSpPr>
          <p:cNvPr id="16" name="Frame 17">
            <a:extLst>
              <a:ext uri="{FF2B5EF4-FFF2-40B4-BE49-F238E27FC236}">
                <a16:creationId xmlns:a16="http://schemas.microsoft.com/office/drawing/2014/main" xmlns="" id="{8AFF86F7-8CCA-437F-B4B1-01AC42CBEF8D}"/>
              </a:ext>
            </a:extLst>
          </p:cNvPr>
          <p:cNvSpPr/>
          <p:nvPr/>
        </p:nvSpPr>
        <p:spPr>
          <a:xfrm>
            <a:off x="426456" y="1447800"/>
            <a:ext cx="347025" cy="34702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471226" y="2971800"/>
            <a:ext cx="718938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smtClean="0">
                <a:solidFill>
                  <a:srgbClr val="00B050"/>
                </a:solidFill>
                <a:latin typeface="Akrobat ExtraBold" pitchFamily="50" charset="-52"/>
                <a:ea typeface="+mj-ea"/>
                <a:cs typeface="Arial" panose="020B0604020202020204" pitchFamily="34" charset="0"/>
              </a:rPr>
              <a:t>Водовідведення </a:t>
            </a:r>
            <a:r>
              <a:rPr lang="ru-RU" sz="2400" b="1" smtClean="0">
                <a:solidFill>
                  <a:srgbClr val="0070C0"/>
                </a:solidFill>
                <a:latin typeface="Akrobat ExtraBold" pitchFamily="50" charset="-52"/>
                <a:ea typeface="+mj-ea"/>
                <a:cs typeface="Arial" panose="020B0604020202020204" pitchFamily="34" charset="0"/>
              </a:rPr>
              <a:t>-</a:t>
            </a:r>
            <a:r>
              <a:rPr lang="ru-RU" sz="2400" b="1" smtClean="0">
                <a:solidFill>
                  <a:srgbClr val="00B050"/>
                </a:solidFill>
                <a:latin typeface="Akrobat ExtraBold" pitchFamily="50" charset="-52"/>
                <a:ea typeface="+mj-ea"/>
                <a:cs typeface="Arial" panose="020B0604020202020204" pitchFamily="34" charset="0"/>
              </a:rPr>
              <a:t> </a:t>
            </a:r>
            <a:r>
              <a:rPr lang="ru-RU" sz="2800" b="1" smtClean="0">
                <a:solidFill>
                  <a:srgbClr val="0070C0"/>
                </a:solidFill>
                <a:latin typeface="Akrobat ExtraBold" pitchFamily="50" charset="-52"/>
                <a:ea typeface="+mj-ea"/>
                <a:cs typeface="Arial" panose="020B0604020202020204" pitchFamily="34" charset="0"/>
              </a:rPr>
              <a:t>7</a:t>
            </a:r>
            <a:r>
              <a:rPr lang="en-US" sz="2800" b="1" smtClean="0">
                <a:solidFill>
                  <a:srgbClr val="0070C0"/>
                </a:solidFill>
                <a:latin typeface="Akrobat ExtraBold" pitchFamily="50" charset="-52"/>
                <a:ea typeface="+mj-ea"/>
                <a:cs typeface="Arial" panose="020B0604020202020204" pitchFamily="34" charset="0"/>
              </a:rPr>
              <a:t>,</a:t>
            </a:r>
            <a:r>
              <a:rPr lang="ru-RU" sz="2800" b="1" smtClean="0">
                <a:solidFill>
                  <a:srgbClr val="0070C0"/>
                </a:solidFill>
                <a:latin typeface="Akrobat ExtraBold" pitchFamily="50" charset="-52"/>
                <a:ea typeface="+mj-ea"/>
                <a:cs typeface="Arial" panose="020B0604020202020204" pitchFamily="34" charset="0"/>
              </a:rPr>
              <a:t>4 млн грн </a:t>
            </a:r>
            <a:endParaRPr lang="ru-RU" sz="2400" b="1" smtClean="0">
              <a:solidFill>
                <a:srgbClr val="0070C0"/>
              </a:solidFill>
              <a:latin typeface="Akrobat ExtraBold" pitchFamily="50" charset="-52"/>
              <a:ea typeface="+mj-ea"/>
              <a:cs typeface="Arial" panose="020B0604020202020204" pitchFamily="34" charset="0"/>
            </a:endParaRPr>
          </a:p>
          <a:p>
            <a:r>
              <a:rPr lang="ru-RU" sz="2000" b="1" smtClean="0">
                <a:latin typeface="Akrobat ExtraBold" pitchFamily="50" charset="-52"/>
                <a:ea typeface="+mj-ea"/>
                <a:cs typeface="Arial" panose="020B0604020202020204" pitchFamily="34" charset="0"/>
              </a:rPr>
              <a:t>(</a:t>
            </a:r>
            <a:r>
              <a:rPr lang="ru-RU" sz="1600" b="1" smtClean="0">
                <a:latin typeface="Akrobat ExtraBold" pitchFamily="50" charset="-52"/>
                <a:ea typeface="+mj-ea"/>
                <a:cs typeface="Arial" panose="020B0604020202020204" pitchFamily="34" charset="0"/>
              </a:rPr>
              <a:t>придбання 2 од. аварійно-відновлювальних машин)</a:t>
            </a:r>
          </a:p>
        </p:txBody>
      </p:sp>
      <p:sp>
        <p:nvSpPr>
          <p:cNvPr id="18" name="Frame 17">
            <a:extLst>
              <a:ext uri="{FF2B5EF4-FFF2-40B4-BE49-F238E27FC236}">
                <a16:creationId xmlns:a16="http://schemas.microsoft.com/office/drawing/2014/main" xmlns="" id="{8AFF86F7-8CCA-437F-B4B1-01AC42CBEF8D}"/>
              </a:ext>
            </a:extLst>
          </p:cNvPr>
          <p:cNvSpPr/>
          <p:nvPr/>
        </p:nvSpPr>
        <p:spPr>
          <a:xfrm>
            <a:off x="3124200" y="3276600"/>
            <a:ext cx="297649" cy="297649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099626" y="2217003"/>
            <a:ext cx="718938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smtClean="0">
                <a:solidFill>
                  <a:srgbClr val="00B050"/>
                </a:solidFill>
                <a:latin typeface="Akrobat ExtraBold" pitchFamily="50" charset="-52"/>
                <a:ea typeface="+mj-ea"/>
                <a:cs typeface="Arial" panose="020B0604020202020204" pitchFamily="34" charset="0"/>
              </a:rPr>
              <a:t>Водопостачання </a:t>
            </a:r>
            <a:r>
              <a:rPr lang="ru-RU" sz="2400" b="1" smtClean="0">
                <a:solidFill>
                  <a:srgbClr val="0070C0"/>
                </a:solidFill>
                <a:latin typeface="Akrobat ExtraBold" pitchFamily="50" charset="-52"/>
                <a:ea typeface="+mj-ea"/>
                <a:cs typeface="Arial" panose="020B0604020202020204" pitchFamily="34" charset="0"/>
              </a:rPr>
              <a:t>-</a:t>
            </a:r>
            <a:r>
              <a:rPr lang="ru-RU" sz="2400" b="1" smtClean="0">
                <a:solidFill>
                  <a:srgbClr val="00B050"/>
                </a:solidFill>
                <a:latin typeface="Akrobat ExtraBold" pitchFamily="50" charset="-52"/>
                <a:ea typeface="+mj-ea"/>
                <a:cs typeface="Arial" panose="020B0604020202020204" pitchFamily="34" charset="0"/>
              </a:rPr>
              <a:t> </a:t>
            </a:r>
            <a:r>
              <a:rPr lang="ru-RU" sz="2800" b="1" smtClean="0">
                <a:solidFill>
                  <a:srgbClr val="0070C0"/>
                </a:solidFill>
                <a:latin typeface="Akrobat ExtraBold" pitchFamily="50" charset="-52"/>
                <a:ea typeface="+mj-ea"/>
                <a:cs typeface="Arial" panose="020B0604020202020204" pitchFamily="34" charset="0"/>
              </a:rPr>
              <a:t>8</a:t>
            </a:r>
            <a:r>
              <a:rPr lang="en-US" sz="2800" b="1">
                <a:solidFill>
                  <a:srgbClr val="0070C0"/>
                </a:solidFill>
                <a:latin typeface="Akrobat ExtraBold" pitchFamily="50" charset="-52"/>
                <a:ea typeface="+mj-ea"/>
                <a:cs typeface="Arial" panose="020B0604020202020204" pitchFamily="34" charset="0"/>
              </a:rPr>
              <a:t>,</a:t>
            </a:r>
            <a:r>
              <a:rPr lang="ru-RU" sz="2800" b="1">
                <a:solidFill>
                  <a:srgbClr val="0070C0"/>
                </a:solidFill>
                <a:latin typeface="Akrobat ExtraBold" pitchFamily="50" charset="-52"/>
                <a:ea typeface="+mj-ea"/>
                <a:cs typeface="Arial" panose="020B0604020202020204" pitchFamily="34" charset="0"/>
              </a:rPr>
              <a:t>9 </a:t>
            </a:r>
            <a:r>
              <a:rPr lang="ru-RU" sz="2800" b="1" smtClean="0">
                <a:solidFill>
                  <a:srgbClr val="0070C0"/>
                </a:solidFill>
                <a:latin typeface="Akrobat ExtraBold" pitchFamily="50" charset="-52"/>
                <a:ea typeface="+mj-ea"/>
                <a:cs typeface="Arial" panose="020B0604020202020204" pitchFamily="34" charset="0"/>
              </a:rPr>
              <a:t>млн грн </a:t>
            </a:r>
            <a:endParaRPr lang="ru-RU" sz="2400" b="1" smtClean="0">
              <a:solidFill>
                <a:srgbClr val="0070C0"/>
              </a:solidFill>
              <a:latin typeface="Akrobat ExtraBold" pitchFamily="50" charset="-52"/>
              <a:ea typeface="+mj-ea"/>
              <a:cs typeface="Arial" panose="020B0604020202020204" pitchFamily="34" charset="0"/>
            </a:endParaRPr>
          </a:p>
          <a:p>
            <a:r>
              <a:rPr lang="ru-RU" sz="2000" b="1" smtClean="0">
                <a:latin typeface="Akrobat ExtraBold" pitchFamily="50" charset="-52"/>
                <a:ea typeface="+mj-ea"/>
                <a:cs typeface="Arial" panose="020B0604020202020204" pitchFamily="34" charset="0"/>
              </a:rPr>
              <a:t>(</a:t>
            </a:r>
            <a:r>
              <a:rPr lang="ru-RU" sz="1600" b="1" smtClean="0">
                <a:latin typeface="Akrobat ExtraBold" pitchFamily="50" charset="-52"/>
                <a:cs typeface="Arial" panose="020B0604020202020204" pitchFamily="34" charset="0"/>
              </a:rPr>
              <a:t>нові </a:t>
            </a:r>
            <a:r>
              <a:rPr lang="ru-RU" sz="1600" b="1">
                <a:latin typeface="Akrobat ExtraBold" pitchFamily="50" charset="-52"/>
                <a:cs typeface="Arial" panose="020B0604020202020204" pitchFamily="34" charset="0"/>
              </a:rPr>
              <a:t>технології </a:t>
            </a:r>
            <a:r>
              <a:rPr lang="ru-RU" sz="1600" b="1" smtClean="0">
                <a:latin typeface="Akrobat ExtraBold" pitchFamily="50" charset="-52"/>
                <a:cs typeface="Arial" panose="020B0604020202020204" pitchFamily="34" charset="0"/>
              </a:rPr>
              <a:t>знезараження </a:t>
            </a:r>
            <a:r>
              <a:rPr lang="ru-RU" sz="1600" b="1">
                <a:latin typeface="Akrobat ExtraBold" pitchFamily="50" charset="-52"/>
                <a:cs typeface="Arial" panose="020B0604020202020204" pitchFamily="34" charset="0"/>
              </a:rPr>
              <a:t>питної </a:t>
            </a:r>
            <a:r>
              <a:rPr lang="ru-RU" sz="1600" b="1" smtClean="0">
                <a:latin typeface="Akrobat ExtraBold" pitchFamily="50" charset="-52"/>
                <a:cs typeface="Arial" panose="020B0604020202020204" pitchFamily="34" charset="0"/>
              </a:rPr>
              <a:t>води)</a:t>
            </a:r>
            <a:endParaRPr lang="ru-RU" sz="1600" b="1">
              <a:latin typeface="Akrobat ExtraBold" pitchFamily="50" charset="-52"/>
              <a:cs typeface="Arial" panose="020B0604020202020204" pitchFamily="34" charset="0"/>
            </a:endParaRPr>
          </a:p>
        </p:txBody>
      </p:sp>
      <p:sp>
        <p:nvSpPr>
          <p:cNvPr id="20" name="Frame 17">
            <a:extLst>
              <a:ext uri="{FF2B5EF4-FFF2-40B4-BE49-F238E27FC236}">
                <a16:creationId xmlns:a16="http://schemas.microsoft.com/office/drawing/2014/main" xmlns="" id="{8AFF86F7-8CCA-437F-B4B1-01AC42CBEF8D}"/>
              </a:ext>
            </a:extLst>
          </p:cNvPr>
          <p:cNvSpPr/>
          <p:nvPr/>
        </p:nvSpPr>
        <p:spPr>
          <a:xfrm>
            <a:off x="1752600" y="2514600"/>
            <a:ext cx="297649" cy="297649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solidFill>
                <a:schemeClr val="tx1"/>
              </a:solidFill>
            </a:endParaRPr>
          </a:p>
        </p:txBody>
      </p:sp>
      <p:pic>
        <p:nvPicPr>
          <p:cNvPr id="21" name="Рисунок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14455" y="4038600"/>
            <a:ext cx="3373581" cy="245482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05752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500"/>
                            </p:stCondLst>
                            <p:childTnLst>
                              <p:par>
                                <p:cTn id="4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500"/>
                            </p:stCondLst>
                            <p:childTnLst>
                              <p:par>
                                <p:cTn id="5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61" grpId="0" animBg="1"/>
      <p:bldP spid="62" grpId="0" animBg="1"/>
      <p:bldP spid="15" grpId="0"/>
      <p:bldP spid="16" grpId="0" animBg="1"/>
      <p:bldP spid="17" grpId="0"/>
      <p:bldP spid="18" grpId="0" animBg="1"/>
      <p:bldP spid="19" grpId="0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Капля 54"/>
          <p:cNvSpPr/>
          <p:nvPr/>
        </p:nvSpPr>
        <p:spPr>
          <a:xfrm rot="18900000">
            <a:off x="2311675" y="-1282705"/>
            <a:ext cx="4838151" cy="4838151"/>
          </a:xfrm>
          <a:prstGeom prst="teardrop">
            <a:avLst>
              <a:gd name="adj" fmla="val 124423"/>
            </a:avLst>
          </a:prstGeom>
          <a:solidFill>
            <a:srgbClr val="F9F9F9"/>
          </a:solidFill>
          <a:ln>
            <a:noFill/>
          </a:ln>
          <a:effectLst>
            <a:outerShdw blurRad="609600" dist="508000" dir="5400000" sx="1000" sy="1000" algn="ctr" rotWithShape="0">
              <a:schemeClr val="tx1">
                <a:lumMod val="95000"/>
                <a:lumOff val="5000"/>
                <a:alpha val="7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latin typeface="Akrobat ExtraBold" pitchFamily="50" charset="-52"/>
            </a:endParaRPr>
          </a:p>
        </p:txBody>
      </p:sp>
      <p:sp>
        <p:nvSpPr>
          <p:cNvPr id="61" name="Капля 60"/>
          <p:cNvSpPr/>
          <p:nvPr/>
        </p:nvSpPr>
        <p:spPr>
          <a:xfrm rot="18900000">
            <a:off x="5732764" y="3579431"/>
            <a:ext cx="4838151" cy="4838151"/>
          </a:xfrm>
          <a:prstGeom prst="teardrop">
            <a:avLst>
              <a:gd name="adj" fmla="val 124423"/>
            </a:avLst>
          </a:prstGeom>
          <a:solidFill>
            <a:srgbClr val="F9F9F9"/>
          </a:solidFill>
          <a:ln>
            <a:noFill/>
          </a:ln>
          <a:effectLst>
            <a:outerShdw blurRad="609600" dist="508000" dir="5400000" sx="1000" sy="1000" algn="ctr" rotWithShape="0">
              <a:schemeClr val="tx1">
                <a:lumMod val="95000"/>
                <a:lumOff val="5000"/>
                <a:alpha val="7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latin typeface="Akrobat ExtraBold" pitchFamily="50" charset="-52"/>
            </a:endParaRPr>
          </a:p>
        </p:txBody>
      </p:sp>
      <p:sp>
        <p:nvSpPr>
          <p:cNvPr id="62" name="Капля 61"/>
          <p:cNvSpPr/>
          <p:nvPr/>
        </p:nvSpPr>
        <p:spPr>
          <a:xfrm rot="18900000">
            <a:off x="-1162269" y="3579431"/>
            <a:ext cx="4838151" cy="4838151"/>
          </a:xfrm>
          <a:prstGeom prst="teardrop">
            <a:avLst>
              <a:gd name="adj" fmla="val 124423"/>
            </a:avLst>
          </a:prstGeom>
          <a:solidFill>
            <a:srgbClr val="F9F9F9"/>
          </a:solidFill>
          <a:ln>
            <a:noFill/>
          </a:ln>
          <a:effectLst>
            <a:outerShdw blurRad="609600" dist="508000" dir="5400000" sx="1000" sy="1000" algn="ctr" rotWithShape="0">
              <a:schemeClr val="tx1">
                <a:lumMod val="95000"/>
                <a:lumOff val="5000"/>
                <a:alpha val="7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latin typeface="Akrobat ExtraBold" pitchFamily="50" charset="-52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-1" y="0"/>
            <a:ext cx="9144001" cy="908720"/>
          </a:xfrm>
          <a:prstGeom prst="rect">
            <a:avLst/>
          </a:prstGeom>
          <a:gradFill flip="none" rotWithShape="1">
            <a:gsLst>
              <a:gs pos="100000">
                <a:srgbClr val="3897C2"/>
              </a:gs>
              <a:gs pos="38000">
                <a:srgbClr val="003087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latin typeface="Akrobat ExtraBold" pitchFamily="50" charset="-52"/>
            </a:endParaRPr>
          </a:p>
        </p:txBody>
      </p:sp>
      <p:pic>
        <p:nvPicPr>
          <p:cNvPr id="80" name="Рисунок 79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DDDDDD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500"/>
                    </a14:imgEffect>
                    <a14:imgEffect>
                      <a14:saturation sat="0"/>
                    </a14:imgEffect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890" y="266702"/>
            <a:ext cx="369380" cy="364250"/>
          </a:xfrm>
          <a:prstGeom prst="rect">
            <a:avLst/>
          </a:prstGeom>
          <a:noFill/>
        </p:spPr>
      </p:pic>
      <p:sp>
        <p:nvSpPr>
          <p:cNvPr id="81" name="TextBox 80"/>
          <p:cNvSpPr txBox="1"/>
          <p:nvPr/>
        </p:nvSpPr>
        <p:spPr>
          <a:xfrm>
            <a:off x="718394" y="243643"/>
            <a:ext cx="6181444" cy="41036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uk-UA" sz="1600" dirty="0" err="1" smtClean="0">
                <a:solidFill>
                  <a:schemeClr val="bg1"/>
                </a:solidFill>
                <a:latin typeface="Akrobat ExtraBold" pitchFamily="50" charset="-52"/>
                <a:cs typeface="Gotham Pro Black" panose="02000903040000020004" pitchFamily="50" charset="0"/>
              </a:rPr>
              <a:t>ПрАТ</a:t>
            </a:r>
            <a:r>
              <a:rPr lang="uk-UA" sz="1600" dirty="0" smtClean="0">
                <a:solidFill>
                  <a:schemeClr val="bg1"/>
                </a:solidFill>
                <a:latin typeface="Akrobat ExtraBold" pitchFamily="50" charset="-52"/>
                <a:cs typeface="Gotham Pro Black" panose="02000903040000020004" pitchFamily="50" charset="0"/>
              </a:rPr>
              <a:t> “АК </a:t>
            </a:r>
            <a:r>
              <a:rPr lang="uk-UA" sz="1600" dirty="0" err="1" smtClean="0">
                <a:solidFill>
                  <a:schemeClr val="bg1"/>
                </a:solidFill>
                <a:latin typeface="Akrobat ExtraBold" pitchFamily="50" charset="-52"/>
                <a:cs typeface="Gotham Pro Black" panose="02000903040000020004" pitchFamily="50" charset="0"/>
              </a:rPr>
              <a:t>“Київводоканал”</a:t>
            </a:r>
            <a:endParaRPr lang="uk-UA" sz="1600" dirty="0" smtClean="0">
              <a:solidFill>
                <a:schemeClr val="bg1"/>
              </a:solidFill>
              <a:latin typeface="Akrobat ExtraBold" pitchFamily="50" charset="-52"/>
              <a:cs typeface="Gotham Pro Black" panose="02000903040000020004" pitchFamily="50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6200" y="1176516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rgbClr val="002060"/>
                </a:solidFill>
                <a:latin typeface="Akrobat ExtraBold" pitchFamily="50" charset="-52"/>
              </a:rPr>
              <a:t>Реконструкція </a:t>
            </a:r>
            <a:r>
              <a:rPr lang="uk-UA" sz="2400" b="1">
                <a:solidFill>
                  <a:srgbClr val="002060"/>
                </a:solidFill>
                <a:latin typeface="Akrobat ExtraBold" pitchFamily="50" charset="-52"/>
              </a:rPr>
              <a:t>Дніпровської </a:t>
            </a:r>
            <a:r>
              <a:rPr lang="uk-UA" sz="2400" b="1" smtClean="0">
                <a:solidFill>
                  <a:srgbClr val="002060"/>
                </a:solidFill>
                <a:latin typeface="Akrobat ExtraBold" pitchFamily="50" charset="-52"/>
              </a:rPr>
              <a:t>водопровідної станції </a:t>
            </a:r>
            <a:r>
              <a:rPr lang="uk-UA" sz="2400" b="1" dirty="0">
                <a:solidFill>
                  <a:srgbClr val="002060"/>
                </a:solidFill>
                <a:latin typeface="Akrobat ExtraBold" pitchFamily="50" charset="-52"/>
              </a:rPr>
              <a:t>з </a:t>
            </a:r>
            <a:r>
              <a:rPr lang="uk-UA" sz="2400" b="1">
                <a:solidFill>
                  <a:srgbClr val="002060"/>
                </a:solidFill>
                <a:latin typeface="Akrobat ExtraBold" pitchFamily="50" charset="-52"/>
              </a:rPr>
              <a:t>впровадженням </a:t>
            </a:r>
            <a:endParaRPr lang="uk-UA" sz="2400" b="1" smtClean="0">
              <a:solidFill>
                <a:srgbClr val="002060"/>
              </a:solidFill>
              <a:latin typeface="Akrobat ExtraBold" pitchFamily="50" charset="-52"/>
            </a:endParaRPr>
          </a:p>
          <a:p>
            <a:pPr algn="ctr"/>
            <a:r>
              <a:rPr lang="uk-UA" sz="2400" b="1" smtClean="0">
                <a:solidFill>
                  <a:srgbClr val="002060"/>
                </a:solidFill>
                <a:latin typeface="Akrobat ExtraBold" pitchFamily="50" charset="-52"/>
              </a:rPr>
              <a:t>технології </a:t>
            </a:r>
            <a:r>
              <a:rPr lang="uk-UA" sz="2400" b="1" dirty="0">
                <a:solidFill>
                  <a:srgbClr val="002060"/>
                </a:solidFill>
                <a:latin typeface="Akrobat ExtraBold" pitchFamily="50" charset="-52"/>
              </a:rPr>
              <a:t>знезараження питної води </a:t>
            </a:r>
            <a:r>
              <a:rPr lang="uk-UA" sz="2400" b="1">
                <a:solidFill>
                  <a:srgbClr val="002060"/>
                </a:solidFill>
                <a:latin typeface="Akrobat ExtraBold" pitchFamily="50" charset="-52"/>
              </a:rPr>
              <a:t>діоксидом </a:t>
            </a:r>
            <a:r>
              <a:rPr lang="uk-UA" sz="2400" b="1" smtClean="0">
                <a:solidFill>
                  <a:srgbClr val="002060"/>
                </a:solidFill>
                <a:latin typeface="Akrobat ExtraBold" pitchFamily="50" charset="-52"/>
              </a:rPr>
              <a:t>хлору, </a:t>
            </a:r>
            <a:endParaRPr lang="uk-UA" sz="2400" b="1" smtClean="0">
              <a:solidFill>
                <a:srgbClr val="002060"/>
              </a:solidFill>
              <a:latin typeface="Akrobat ExtraBold" pitchFamily="50" charset="-52"/>
            </a:endParaRPr>
          </a:p>
          <a:p>
            <a:pPr algn="ctr"/>
            <a:r>
              <a:rPr lang="uk-UA" sz="2400" b="1" smtClean="0">
                <a:solidFill>
                  <a:srgbClr val="0070C0"/>
                </a:solidFill>
                <a:latin typeface="Akrobat ExtraBold" pitchFamily="50" charset="-52"/>
              </a:rPr>
              <a:t>орієнтовна вартість -  </a:t>
            </a:r>
            <a:r>
              <a:rPr lang="uk-UA" sz="3600" b="1" smtClean="0">
                <a:solidFill>
                  <a:srgbClr val="0070C0"/>
                </a:solidFill>
                <a:latin typeface="Akrobat ExtraBold" pitchFamily="50" charset="-52"/>
              </a:rPr>
              <a:t>48,6</a:t>
            </a:r>
            <a:r>
              <a:rPr lang="uk-UA" sz="2800" b="1" smtClean="0">
                <a:solidFill>
                  <a:srgbClr val="0070C0"/>
                </a:solidFill>
                <a:latin typeface="Akrobat ExtraBold" pitchFamily="50" charset="-52"/>
              </a:rPr>
              <a:t> млн грн</a:t>
            </a:r>
            <a:endParaRPr lang="uk-UA" sz="2800" b="1" dirty="0">
              <a:solidFill>
                <a:srgbClr val="0070C0"/>
              </a:solidFill>
              <a:latin typeface="Akrobat ExtraBold" pitchFamily="50" charset="-52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" y="4312865"/>
            <a:ext cx="762066" cy="640135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5866" y="3200400"/>
            <a:ext cx="664522" cy="670618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1524066" y="4307708"/>
            <a:ext cx="6934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uk-UA" sz="3600" b="1" smtClean="0">
                <a:solidFill>
                  <a:srgbClr val="0070C0"/>
                </a:solidFill>
                <a:latin typeface="Akrobat ExtraBold" pitchFamily="50" charset="-52"/>
              </a:rPr>
              <a:t>0,71 млн грн </a:t>
            </a:r>
            <a:r>
              <a:rPr lang="uk-UA" sz="2000" b="1" smtClean="0">
                <a:latin typeface="Akrobat ExtraBold" pitchFamily="50" charset="-52"/>
              </a:rPr>
              <a:t>-</a:t>
            </a:r>
            <a:r>
              <a:rPr lang="uk-UA" sz="2000" b="1" smtClean="0">
                <a:solidFill>
                  <a:srgbClr val="C00000"/>
                </a:solidFill>
                <a:latin typeface="Akrobat ExtraBold" pitchFamily="50" charset="-52"/>
              </a:rPr>
              <a:t> </a:t>
            </a:r>
            <a:r>
              <a:rPr lang="uk-UA" sz="2000" b="1" smtClean="0">
                <a:latin typeface="Akrobat ExtraBold" pitchFamily="50" charset="-52"/>
              </a:rPr>
              <a:t>устаткування</a:t>
            </a:r>
            <a:r>
              <a:rPr lang="uk-UA" sz="2000" b="1">
                <a:latin typeface="Akrobat ExtraBold" pitchFamily="50" charset="-52"/>
              </a:rPr>
              <a:t>, меблів </a:t>
            </a:r>
            <a:endParaRPr lang="uk-UA" sz="2000" b="1" smtClean="0">
              <a:latin typeface="Akrobat ExtraBold" pitchFamily="50" charset="-52"/>
            </a:endParaRPr>
          </a:p>
          <a:p>
            <a:pPr marL="0" indent="0">
              <a:buNone/>
            </a:pPr>
            <a:r>
              <a:rPr lang="uk-UA" sz="2000" b="1" smtClean="0">
                <a:latin typeface="Akrobat ExtraBold" pitchFamily="50" charset="-52"/>
              </a:rPr>
              <a:t>та інвентарю</a:t>
            </a:r>
            <a:endParaRPr lang="uk-UA" sz="2000" b="1" dirty="0">
              <a:solidFill>
                <a:srgbClr val="C00000"/>
              </a:solidFill>
              <a:latin typeface="Akrobat ExtraBold" pitchFamily="50" charset="-52"/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96" y="5599331"/>
            <a:ext cx="579170" cy="579170"/>
          </a:xfrm>
          <a:prstGeom prst="rect">
            <a:avLst/>
          </a:prstGeom>
        </p:spPr>
      </p:pic>
      <p:sp>
        <p:nvSpPr>
          <p:cNvPr id="20" name="Прямоугольник 19"/>
          <p:cNvSpPr/>
          <p:nvPr/>
        </p:nvSpPr>
        <p:spPr>
          <a:xfrm>
            <a:off x="1524066" y="5486400"/>
            <a:ext cx="61171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smtClean="0">
                <a:solidFill>
                  <a:srgbClr val="0070C0"/>
                </a:solidFill>
                <a:latin typeface="Akrobat ExtraBold" pitchFamily="50" charset="-52"/>
              </a:rPr>
              <a:t>1,65 млн грн </a:t>
            </a:r>
            <a:r>
              <a:rPr lang="uk-UA" sz="2000" b="1" smtClean="0">
                <a:latin typeface="Akrobat ExtraBold" pitchFamily="50" charset="-52"/>
              </a:rPr>
              <a:t>– проектні роботи </a:t>
            </a:r>
            <a:endParaRPr lang="uk-UA" sz="2000" b="1" dirty="0">
              <a:solidFill>
                <a:srgbClr val="C00000"/>
              </a:solidFill>
              <a:latin typeface="Akrobat ExtraBold" pitchFamily="50" charset="-52"/>
            </a:endParaRPr>
          </a:p>
        </p:txBody>
      </p:sp>
      <p:sp>
        <p:nvSpPr>
          <p:cNvPr id="21" name="Объект 2"/>
          <p:cNvSpPr txBox="1">
            <a:spLocks/>
          </p:cNvSpPr>
          <p:nvPr/>
        </p:nvSpPr>
        <p:spPr>
          <a:xfrm>
            <a:off x="1524066" y="3203461"/>
            <a:ext cx="6826272" cy="462283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hangingPunct="0">
              <a:spcBef>
                <a:spcPct val="0"/>
              </a:spcBef>
              <a:buNone/>
            </a:pPr>
            <a:r>
              <a:rPr lang="uk-UA" sz="3600" b="1">
                <a:solidFill>
                  <a:srgbClr val="0070C0"/>
                </a:solidFill>
                <a:latin typeface="Akrobat ExtraBold" pitchFamily="50" charset="-52"/>
              </a:rPr>
              <a:t>6,60 </a:t>
            </a:r>
            <a:r>
              <a:rPr lang="uk-UA" sz="3600" b="1" smtClean="0">
                <a:solidFill>
                  <a:srgbClr val="0070C0"/>
                </a:solidFill>
                <a:latin typeface="Akrobat ExtraBold" pitchFamily="50" charset="-52"/>
              </a:rPr>
              <a:t>млн грн </a:t>
            </a:r>
            <a:r>
              <a:rPr lang="uk-UA" sz="2000" b="1" smtClean="0">
                <a:latin typeface="Akrobat ExtraBold" pitchFamily="50" charset="-52"/>
              </a:rPr>
              <a:t>-</a:t>
            </a:r>
            <a:r>
              <a:rPr lang="uk-UA" sz="2000" b="1" smtClean="0">
                <a:solidFill>
                  <a:srgbClr val="C00000"/>
                </a:solidFill>
                <a:latin typeface="Akrobat ExtraBold" pitchFamily="50" charset="-52"/>
              </a:rPr>
              <a:t> </a:t>
            </a:r>
            <a:r>
              <a:rPr lang="uk-UA" sz="2000" b="1" smtClean="0">
                <a:latin typeface="Akrobat ExtraBold" pitchFamily="50" charset="-52"/>
                <a:cs typeface="Arial" panose="020B0604020202020204" pitchFamily="34" charset="0"/>
              </a:rPr>
              <a:t>будівельно-монтажні роботи </a:t>
            </a:r>
            <a:endParaRPr lang="uk-UA" sz="2000" b="1" dirty="0">
              <a:solidFill>
                <a:srgbClr val="C00000"/>
              </a:solidFill>
              <a:latin typeface="Akrobat ExtraBold" pitchFamily="50" charset="-52"/>
            </a:endParaRP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2697905"/>
            <a:ext cx="1601494" cy="147339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1649" y="4550533"/>
            <a:ext cx="1593273" cy="18337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089709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000"/>
                            </p:stCondLst>
                            <p:childTnLst>
                              <p:par>
                                <p:cTn id="5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61" grpId="0" animBg="1"/>
      <p:bldP spid="62" grpId="0" animBg="1"/>
      <p:bldP spid="13" grpId="0"/>
      <p:bldP spid="18" grpId="0"/>
      <p:bldP spid="20" grpId="0"/>
      <p:bldP spid="21" grpId="0"/>
    </p:bldLst>
  </p:timing>
</p:sld>
</file>

<file path=ppt/theme/theme1.xml><?xml version="1.0" encoding="utf-8"?>
<a:theme xmlns:a="http://schemas.openxmlformats.org/drawingml/2006/main" name="KVK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KVK</Template>
  <TotalTime>9008</TotalTime>
  <Words>136</Words>
  <Application>Microsoft Office PowerPoint</Application>
  <PresentationFormat>Экран (4:3)</PresentationFormat>
  <Paragraphs>32</Paragraphs>
  <Slides>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KVK</vt:lpstr>
      <vt:lpstr>Презентация PowerPoint</vt:lpstr>
      <vt:lpstr>230,9 млн грн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Наталія Вікторівна Іваненчук</dc:creator>
  <cp:lastModifiedBy>Богдана Олександрівна Єфімова</cp:lastModifiedBy>
  <cp:revision>553</cp:revision>
  <cp:lastPrinted>2018-09-18T10:36:25Z</cp:lastPrinted>
  <dcterms:created xsi:type="dcterms:W3CDTF">1601-01-01T00:00:00Z</dcterms:created>
  <dcterms:modified xsi:type="dcterms:W3CDTF">2018-09-18T11:41:20Z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